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4" r:id="rId3"/>
    <p:sldId id="299" r:id="rId4"/>
    <p:sldId id="295" r:id="rId5"/>
    <p:sldId id="296" r:id="rId6"/>
    <p:sldId id="297" r:id="rId7"/>
    <p:sldId id="298" r:id="rId8"/>
    <p:sldId id="287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eg Girko" initials="O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EF8FC-4BEE-4BB2-AE74-51199F57E11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7A72-EE34-4C3D-8330-898408D7D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2093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947-B9F2-42F5-89C1-AFFB383A2604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2C2-C25E-4CF9-BC38-B6DE71719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5867400"/>
            <a:ext cx="82296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02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5976947-B9F2-42F5-89C1-AFFB383A2604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FF02C2-C25E-4CF9-BC38-B6DE71719F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UC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4800" y="304800"/>
            <a:ext cx="762000" cy="1109727"/>
          </a:xfrm>
          <a:prstGeom prst="rect">
            <a:avLst/>
          </a:prstGeom>
        </p:spPr>
      </p:pic>
      <p:pic>
        <p:nvPicPr>
          <p:cNvPr id="9" name="Picture 8" descr="logo_HCL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3400" y="5943600"/>
            <a:ext cx="762000" cy="762000"/>
          </a:xfrm>
          <a:prstGeom prst="rect">
            <a:avLst/>
          </a:prstGeom>
        </p:spPr>
      </p:pic>
      <p:pic>
        <p:nvPicPr>
          <p:cNvPr id="10" name="Picture 9" descr="sfi_pos2_a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371600" y="5943600"/>
            <a:ext cx="990600" cy="752233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1619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Recent Advances in </a:t>
            </a:r>
            <a:r>
              <a:rPr lang="en-US" sz="3600" dirty="0" err="1" smtClean="0"/>
              <a:t>SmartGridSolve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/>
              <a:t>Oleg </a:t>
            </a:r>
            <a:r>
              <a:rPr lang="en-US" sz="2000" dirty="0" err="1" smtClean="0"/>
              <a:t>Girko</a:t>
            </a:r>
            <a:endParaRPr lang="en-US" sz="2000" dirty="0" smtClean="0"/>
          </a:p>
          <a:p>
            <a:r>
              <a:rPr lang="en-US" sz="2000" dirty="0" smtClean="0"/>
              <a:t>School of Computer Science &amp; Informatics</a:t>
            </a:r>
          </a:p>
          <a:p>
            <a:r>
              <a:rPr lang="en-US" sz="2000" dirty="0" smtClean="0"/>
              <a:t>University College Dublin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GridRPC and collective mapping</a:t>
            </a:r>
            <a:endParaRPr lang="en-IE" dirty="0"/>
          </a:p>
        </p:txBody>
      </p:sp>
      <p:pic>
        <p:nvPicPr>
          <p:cNvPr id="10" name="Content Placeholder 9" descr="progress-0.tif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686050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524001"/>
            <a:ext cx="5486400" cy="4267200"/>
          </a:xfrm>
        </p:spPr>
        <p:txBody>
          <a:bodyPr>
            <a:normAutofit fontScale="85000" lnSpcReduction="2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GridRPC limitations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Individual mapping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Client-server communication only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No communication parallelism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Collective mapping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Improved balancing of computation load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Reduced volume of communication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Improved balancing of communication load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Increased parallelism of communication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Reduced </a:t>
            </a:r>
            <a:r>
              <a:rPr lang="ru-RU" dirty="0" smtClean="0"/>
              <a:t>client </a:t>
            </a:r>
            <a:r>
              <a:rPr lang="en-GB" dirty="0" smtClean="0"/>
              <a:t>memory usage and paging</a:t>
            </a:r>
            <a:endParaRPr lang="ru-RU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Collective mapping requirements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DAG of task </a:t>
            </a:r>
            <a:r>
              <a:rPr lang="ru-RU" dirty="0" smtClean="0"/>
              <a:t>dep</a:t>
            </a:r>
            <a:r>
              <a:rPr lang="en-US" dirty="0" smtClean="0"/>
              <a:t>e</a:t>
            </a:r>
            <a:r>
              <a:rPr lang="ru-RU" dirty="0" smtClean="0"/>
              <a:t>ndencies</a:t>
            </a:r>
            <a:endParaRPr lang="ru-RU" dirty="0" smtClean="0"/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Order of task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SmartGridRPC: runtime discovery</a:t>
            </a:r>
            <a:endParaRPr lang="en-IE" dirty="0"/>
          </a:p>
        </p:txBody>
      </p:sp>
      <p:pic>
        <p:nvPicPr>
          <p:cNvPr id="10" name="Content Placeholder 9" descr="progress-0.tif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686050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3200400"/>
            <a:ext cx="5486400" cy="2590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grpc_map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 { … }</a:t>
            </a:r>
          </a:p>
          <a:p>
            <a:r>
              <a:rPr lang="en-US" sz="2400" dirty="0" smtClean="0"/>
              <a:t>Discovery phase and execution phase</a:t>
            </a:r>
          </a:p>
          <a:p>
            <a:r>
              <a:rPr lang="en-US" sz="2400" dirty="0" smtClean="0"/>
              <a:t>Constraints on the code</a:t>
            </a:r>
          </a:p>
          <a:p>
            <a:pPr lvl="1"/>
            <a:r>
              <a:rPr lang="en-US" sz="2000" dirty="0" smtClean="0"/>
              <a:t>No control flow dependent on remote task result</a:t>
            </a:r>
          </a:p>
          <a:p>
            <a:pPr lvl="1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grpc_local() {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}</a:t>
            </a:r>
            <a:r>
              <a:rPr lang="ru-RU" sz="2000" dirty="0" smtClean="0"/>
              <a:t> for side effects</a:t>
            </a:r>
            <a:endParaRPr lang="en-US" sz="2000" dirty="0" smtClean="0"/>
          </a:p>
        </p:txBody>
      </p:sp>
      <p:pic>
        <p:nvPicPr>
          <p:cNvPr id="17" name="Picture 16" descr="runtime-discover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556260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Runtime discovery: fault tolerance</a:t>
            </a:r>
            <a:endParaRPr lang="en-IE" dirty="0"/>
          </a:p>
        </p:txBody>
      </p:sp>
      <p:pic>
        <p:nvPicPr>
          <p:cNvPr id="5" name="Content Placeholder 4" descr="progress-1.tif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686050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3200399"/>
            <a:ext cx="5486400" cy="2590801"/>
          </a:xfrm>
        </p:spPr>
        <p:txBody>
          <a:bodyPr/>
          <a:lstStyle/>
          <a:p>
            <a:r>
              <a:rPr lang="ru-RU" dirty="0" smtClean="0"/>
              <a:t>Error phase</a:t>
            </a:r>
          </a:p>
          <a:p>
            <a:r>
              <a:rPr lang="ru-RU" dirty="0" smtClean="0"/>
              <a:t>Re-mapping</a:t>
            </a:r>
          </a:p>
          <a:p>
            <a:r>
              <a:rPr lang="ru-RU" dirty="0" smtClean="0"/>
              <a:t>Re-execution</a:t>
            </a:r>
            <a:r>
              <a:rPr lang="en-US" dirty="0" smtClean="0"/>
              <a:t> from the beginning</a:t>
            </a:r>
            <a:endParaRPr lang="ru-RU" dirty="0" smtClean="0"/>
          </a:p>
          <a:p>
            <a:r>
              <a:rPr lang="ru-RU" dirty="0" smtClean="0"/>
              <a:t>Additional constraints on code</a:t>
            </a:r>
          </a:p>
          <a:p>
            <a:endParaRPr lang="en-IE" dirty="0"/>
          </a:p>
        </p:txBody>
      </p:sp>
      <p:pic>
        <p:nvPicPr>
          <p:cNvPr id="7" name="Picture 6" descr="runtime-discovery-faul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556260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ADL: algorithm definition language</a:t>
            </a:r>
            <a:endParaRPr lang="en-IE" dirty="0"/>
          </a:p>
        </p:txBody>
      </p:sp>
      <p:pic>
        <p:nvPicPr>
          <p:cNvPr id="5" name="Content Placeholder 4" descr="progress-2.tif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686050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3200399"/>
            <a:ext cx="5486400" cy="2590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Separate algorithm definition</a:t>
            </a:r>
          </a:p>
          <a:p>
            <a:r>
              <a:rPr lang="en-IE" dirty="0" smtClean="0"/>
              <a:t>Parameterised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grpc_map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{ … }</a:t>
            </a:r>
          </a:p>
          <a:p>
            <a:r>
              <a:rPr lang="ru-RU" dirty="0" smtClean="0">
                <a:cs typeface="Courier New" pitchFamily="49" charset="0"/>
              </a:rPr>
              <a:t>Inc</a:t>
            </a:r>
            <a:r>
              <a:rPr lang="en-US" dirty="0" err="1" smtClean="0">
                <a:cs typeface="Courier New" pitchFamily="49" charset="0"/>
              </a:rPr>
              <a:t>reased</a:t>
            </a:r>
            <a:r>
              <a:rPr lang="en-US" dirty="0" smtClean="0">
                <a:cs typeface="Courier New" pitchFamily="49" charset="0"/>
              </a:rPr>
              <a:t> programming efforts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Need to write a separate algorithm definition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Need to keep ADL in sync with the algorithm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No check if ADL diverged from the algorithm</a:t>
            </a:r>
            <a:endParaRPr lang="en-US" dirty="0">
              <a:cs typeface="Courier New" pitchFamily="49" charset="0"/>
            </a:endParaRPr>
          </a:p>
        </p:txBody>
      </p:sp>
      <p:pic>
        <p:nvPicPr>
          <p:cNvPr id="6" name="Picture 5" descr="ad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556260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Static code analysis</a:t>
            </a:r>
            <a:endParaRPr lang="en-IE" dirty="0"/>
          </a:p>
        </p:txBody>
      </p:sp>
      <p:pic>
        <p:nvPicPr>
          <p:cNvPr id="5" name="Content Placeholder 4" descr="progress-3.tif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686050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3200399"/>
            <a:ext cx="5486400" cy="25908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Non-intrusive</a:t>
            </a:r>
          </a:p>
          <a:p>
            <a:r>
              <a:rPr lang="ru-RU" dirty="0" smtClean="0"/>
              <a:t>Algorithm definition extracted by code analysis</a:t>
            </a:r>
          </a:p>
          <a:p>
            <a:r>
              <a:rPr lang="ru-RU" dirty="0" smtClean="0"/>
              <a:t>No limitations of other approaches</a:t>
            </a:r>
          </a:p>
          <a:p>
            <a:pPr lvl="1"/>
            <a:r>
              <a:rPr lang="ru-RU" dirty="0" smtClean="0"/>
              <a:t>No restrictions on code</a:t>
            </a:r>
          </a:p>
          <a:p>
            <a:pPr lvl="1"/>
            <a:r>
              <a:rPr lang="ru-RU" dirty="0" smtClean="0"/>
              <a:t>No separate algorithm description</a:t>
            </a:r>
          </a:p>
        </p:txBody>
      </p:sp>
      <p:pic>
        <p:nvPicPr>
          <p:cNvPr id="6" name="Picture 5" descr="static-analysi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556260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</a:t>
            </a:r>
            <a:r>
              <a:rPr lang="ru-RU" dirty="0" smtClean="0"/>
              <a:t>ault tolerance</a:t>
            </a:r>
            <a:r>
              <a:rPr lang="en-US" dirty="0" smtClean="0"/>
              <a:t> for better performance</a:t>
            </a:r>
            <a:endParaRPr lang="en-IE" dirty="0"/>
          </a:p>
        </p:txBody>
      </p:sp>
      <p:pic>
        <p:nvPicPr>
          <p:cNvPr id="5" name="Content Placeholder 4" descr="progress-4.tif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686050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3200399"/>
            <a:ext cx="5486400" cy="2590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restarting from scratch</a:t>
            </a:r>
          </a:p>
          <a:p>
            <a:r>
              <a:rPr lang="en-US" dirty="0" smtClean="0"/>
              <a:t>Keeping log of </a:t>
            </a:r>
            <a:r>
              <a:rPr lang="en-US" dirty="0" err="1" smtClean="0"/>
              <a:t>GridRPC</a:t>
            </a:r>
            <a:r>
              <a:rPr lang="en-US" dirty="0" smtClean="0"/>
              <a:t> calls and task dependencies</a:t>
            </a:r>
          </a:p>
          <a:p>
            <a:r>
              <a:rPr lang="en-US" dirty="0" smtClean="0"/>
              <a:t>Restarting failed task and all task it depends on</a:t>
            </a:r>
          </a:p>
          <a:p>
            <a:r>
              <a:rPr lang="en-US" dirty="0" smtClean="0"/>
              <a:t>Reducing likelihood of data loss</a:t>
            </a:r>
          </a:p>
        </p:txBody>
      </p:sp>
      <p:pic>
        <p:nvPicPr>
          <p:cNvPr id="6" name="Picture 5" descr="static-analysis-faul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556260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/>
              <a:t>T. </a:t>
            </a:r>
            <a:r>
              <a:rPr lang="en-IE" i="1" dirty="0" smtClean="0"/>
              <a:t>Brady, J. </a:t>
            </a:r>
            <a:r>
              <a:rPr lang="en-IE" i="1" dirty="0" err="1" smtClean="0"/>
              <a:t>Dongarra</a:t>
            </a:r>
            <a:r>
              <a:rPr lang="en-IE" i="1" dirty="0" smtClean="0"/>
              <a:t>, M. </a:t>
            </a:r>
            <a:r>
              <a:rPr lang="en-IE" i="1" dirty="0" err="1" smtClean="0"/>
              <a:t>Guidolin</a:t>
            </a:r>
            <a:r>
              <a:rPr lang="en-IE" i="1" dirty="0" smtClean="0"/>
              <a:t>, A. </a:t>
            </a:r>
            <a:r>
              <a:rPr lang="en-IE" i="1" dirty="0" err="1" smtClean="0"/>
              <a:t>Lastovetsky</a:t>
            </a:r>
            <a:r>
              <a:rPr lang="en-IE" i="1" dirty="0" smtClean="0"/>
              <a:t>, K. Seymour</a:t>
            </a:r>
            <a:r>
              <a:rPr lang="en-IE" dirty="0" smtClean="0"/>
              <a:t>, </a:t>
            </a:r>
            <a:r>
              <a:rPr lang="en-US" dirty="0" smtClean="0"/>
              <a:t>“</a:t>
            </a:r>
            <a:r>
              <a:rPr lang="en-IE" b="1" dirty="0" err="1" smtClean="0"/>
              <a:t>SmartGridRPC</a:t>
            </a:r>
            <a:r>
              <a:rPr lang="en-IE" b="1" dirty="0" smtClean="0"/>
              <a:t>: The new RPC model for high performance Grid computing</a:t>
            </a:r>
            <a:r>
              <a:rPr lang="en-US" dirty="0" smtClean="0"/>
              <a:t>”</a:t>
            </a:r>
            <a:r>
              <a:rPr lang="en-IE" dirty="0" smtClean="0"/>
              <a:t>, Concurrency and Computation: Practice and Experience, vol. 22, issue 18, pp. 2467-2487, 2010</a:t>
            </a:r>
            <a:endParaRPr lang="ru-RU" dirty="0" smtClean="0"/>
          </a:p>
          <a:p>
            <a:r>
              <a:rPr lang="ru-RU" i="1" dirty="0" smtClean="0"/>
              <a:t>M. </a:t>
            </a:r>
            <a:r>
              <a:rPr lang="en-IE" i="1" dirty="0" err="1" smtClean="0"/>
              <a:t>Guidolin</a:t>
            </a:r>
            <a:r>
              <a:rPr lang="en-IE" dirty="0" smtClean="0"/>
              <a:t>, </a:t>
            </a:r>
            <a:r>
              <a:rPr lang="en-US" dirty="0" smtClean="0"/>
              <a:t>“</a:t>
            </a:r>
            <a:r>
              <a:rPr lang="en-IE" b="1" dirty="0" smtClean="0"/>
              <a:t>Performance of </a:t>
            </a:r>
            <a:r>
              <a:rPr lang="en-IE" b="1" dirty="0" err="1" smtClean="0"/>
              <a:t>GridRPC</a:t>
            </a:r>
            <a:r>
              <a:rPr lang="en-IE" b="1" dirty="0" smtClean="0"/>
              <a:t>-based programming systems for distributed scientific computing: issues and solutions</a:t>
            </a:r>
            <a:r>
              <a:rPr lang="en-US" dirty="0" smtClean="0"/>
              <a:t>”</a:t>
            </a:r>
            <a:r>
              <a:rPr lang="en-IE" dirty="0" smtClean="0"/>
              <a:t>, School of Computer Science and Informatics, Dublin, Ireland, University College Dublin, pp. 168, 04/2010</a:t>
            </a:r>
            <a:endParaRPr lang="ru-RU" dirty="0" smtClean="0"/>
          </a:p>
          <a:p>
            <a:r>
              <a:rPr lang="ru-RU" i="1" dirty="0" smtClean="0"/>
              <a:t>M. </a:t>
            </a:r>
            <a:r>
              <a:rPr lang="en-IE" i="1" dirty="0" err="1" smtClean="0"/>
              <a:t>Guidolin</a:t>
            </a:r>
            <a:r>
              <a:rPr lang="en-IE" i="1" dirty="0" smtClean="0"/>
              <a:t>, T. Brady, A. </a:t>
            </a:r>
            <a:r>
              <a:rPr lang="en-IE" i="1" dirty="0" err="1" smtClean="0"/>
              <a:t>Lastovetsky</a:t>
            </a:r>
            <a:r>
              <a:rPr lang="en-IE" dirty="0" smtClean="0"/>
              <a:t>, </a:t>
            </a:r>
            <a:r>
              <a:rPr lang="en-US" dirty="0" smtClean="0"/>
              <a:t>“</a:t>
            </a:r>
            <a:r>
              <a:rPr lang="en-IE" b="1" dirty="0" smtClean="0"/>
              <a:t>How Algorithm Definition Language (ADL) Improves the Performance of </a:t>
            </a:r>
            <a:r>
              <a:rPr lang="en-IE" b="1" dirty="0" err="1" smtClean="0"/>
              <a:t>SmartGridSolve</a:t>
            </a:r>
            <a:r>
              <a:rPr lang="en-IE" b="1" dirty="0" smtClean="0"/>
              <a:t> Applications</a:t>
            </a:r>
            <a:r>
              <a:rPr lang="en-US" dirty="0" smtClean="0"/>
              <a:t>”</a:t>
            </a:r>
            <a:r>
              <a:rPr lang="en-IE" dirty="0" smtClean="0"/>
              <a:t>, The 7th High-Performance Grid Computing Workshop, Atlanta, USA, Apr 19, 2010</a:t>
            </a:r>
            <a:endParaRPr lang="ru-RU" dirty="0" smtClean="0"/>
          </a:p>
          <a:p>
            <a:r>
              <a:rPr lang="ru-RU" i="1" dirty="0" smtClean="0"/>
              <a:t>O. </a:t>
            </a:r>
            <a:r>
              <a:rPr lang="en-IE" i="1" dirty="0" err="1" smtClean="0"/>
              <a:t>Girko</a:t>
            </a:r>
            <a:r>
              <a:rPr lang="en-IE" i="1" dirty="0" smtClean="0"/>
              <a:t>, A. </a:t>
            </a:r>
            <a:r>
              <a:rPr lang="en-IE" i="1" dirty="0" err="1" smtClean="0"/>
              <a:t>Lastovetsky</a:t>
            </a:r>
            <a:r>
              <a:rPr lang="en-IE" dirty="0" smtClean="0"/>
              <a:t>, </a:t>
            </a:r>
            <a:r>
              <a:rPr lang="en-US" dirty="0" smtClean="0"/>
              <a:t>“</a:t>
            </a:r>
            <a:r>
              <a:rPr lang="en-IE" b="1" dirty="0" smtClean="0"/>
              <a:t>Using Static Code Analysis to Improve Performance of </a:t>
            </a:r>
            <a:r>
              <a:rPr lang="en-IE" b="1" dirty="0" err="1" smtClean="0"/>
              <a:t>GridRPC</a:t>
            </a:r>
            <a:r>
              <a:rPr lang="en-IE" b="1" dirty="0" smtClean="0"/>
              <a:t> Applications</a:t>
            </a:r>
            <a:r>
              <a:rPr lang="en-US" dirty="0" smtClean="0"/>
              <a:t>”</a:t>
            </a:r>
            <a:r>
              <a:rPr lang="en-IE" dirty="0" smtClean="0"/>
              <a:t>, 9th High-Performance Grid and Cloud Computing Workshop (HPGC 2012), Shanghai, China, IEEE Computer Society, May 21, 2012</a:t>
            </a:r>
            <a:endParaRPr lang="ru-RU" dirty="0" smtClean="0"/>
          </a:p>
          <a:p>
            <a:r>
              <a:rPr lang="ru-RU" i="1" dirty="0" smtClean="0"/>
              <a:t>T. Brady, O. Girko, A. Lastovetsky</a:t>
            </a:r>
            <a:r>
              <a:rPr lang="ru-RU" dirty="0" smtClean="0"/>
              <a:t>, </a:t>
            </a:r>
            <a:r>
              <a:rPr lang="en-US" dirty="0" smtClean="0"/>
              <a:t>“</a:t>
            </a:r>
            <a:r>
              <a:rPr lang="en-US" b="1" dirty="0" smtClean="0"/>
              <a:t>Smart RPC In Grids And Clouds</a:t>
            </a:r>
            <a:r>
              <a:rPr lang="en-US" dirty="0" smtClean="0"/>
              <a:t>”</a:t>
            </a:r>
            <a:r>
              <a:rPr lang="ru-RU" dirty="0" smtClean="0"/>
              <a:t> in</a:t>
            </a:r>
            <a:r>
              <a:rPr lang="en-US" dirty="0" smtClean="0"/>
              <a:t> “Large Scale Network-Centric Computing Systems”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John </a:t>
            </a:r>
            <a:r>
              <a:rPr lang="en-US" dirty="0" smtClean="0"/>
              <a:t>Wiley &amp; Sons</a:t>
            </a:r>
            <a:r>
              <a:rPr lang="ru-RU" dirty="0" smtClean="0"/>
              <a:t>, to be published in 2012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Questions?</a:t>
            </a:r>
            <a:endParaRPr lang="en-IE" smtClean="0"/>
          </a:p>
        </p:txBody>
      </p:sp>
      <p:pic>
        <p:nvPicPr>
          <p:cNvPr id="24579" name="Content Placeholder 3" descr="IMG_6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524000"/>
            <a:ext cx="5638800" cy="4229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438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Recent Advances in SmartGridSolve</vt:lpstr>
      <vt:lpstr>GridRPC and collective mapping</vt:lpstr>
      <vt:lpstr>SmartGridRPC: runtime discovery</vt:lpstr>
      <vt:lpstr>Runtime discovery: fault tolerance</vt:lpstr>
      <vt:lpstr>ADL: algorithm definition language</vt:lpstr>
      <vt:lpstr>Static code analysis</vt:lpstr>
      <vt:lpstr>Fault tolerance for better performance</vt:lpstr>
      <vt:lpstr>Publications</vt:lpstr>
      <vt:lpstr>Questions?</vt:lpstr>
    </vt:vector>
  </TitlesOfParts>
  <Company>UCD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Oleg Girko</dc:creator>
  <cp:lastModifiedBy>Oleg Girko</cp:lastModifiedBy>
  <cp:revision>73</cp:revision>
  <dcterms:created xsi:type="dcterms:W3CDTF">2012-04-30T21:21:28Z</dcterms:created>
  <dcterms:modified xsi:type="dcterms:W3CDTF">2012-05-08T14:33:37Z</dcterms:modified>
</cp:coreProperties>
</file>